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6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7"/>
    <p:restoredTop sz="94658"/>
  </p:normalViewPr>
  <p:slideViewPr>
    <p:cSldViewPr snapToGrid="0">
      <p:cViewPr varScale="1">
        <p:scale>
          <a:sx n="83" d="100"/>
          <a:sy n="83" d="100"/>
        </p:scale>
        <p:origin x="350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9C1E-8153-784C-AD1B-F9CDA2F0782B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DD271-49AF-6240-BA1A-59B43E3F41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5946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9C1E-8153-784C-AD1B-F9CDA2F0782B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DD271-49AF-6240-BA1A-59B43E3F41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6790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9C1E-8153-784C-AD1B-F9CDA2F0782B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DD271-49AF-6240-BA1A-59B43E3F41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5253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9C1E-8153-784C-AD1B-F9CDA2F0782B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DD271-49AF-6240-BA1A-59B43E3F41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3656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9C1E-8153-784C-AD1B-F9CDA2F0782B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DD271-49AF-6240-BA1A-59B43E3F41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2204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9C1E-8153-784C-AD1B-F9CDA2F0782B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DD271-49AF-6240-BA1A-59B43E3F41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6157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9C1E-8153-784C-AD1B-F9CDA2F0782B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DD271-49AF-6240-BA1A-59B43E3F41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6507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9C1E-8153-784C-AD1B-F9CDA2F0782B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DD271-49AF-6240-BA1A-59B43E3F41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3688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9C1E-8153-784C-AD1B-F9CDA2F0782B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DD271-49AF-6240-BA1A-59B43E3F41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1581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9C1E-8153-784C-AD1B-F9CDA2F0782B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DD271-49AF-6240-BA1A-59B43E3F41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1057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9C1E-8153-784C-AD1B-F9CDA2F0782B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DD271-49AF-6240-BA1A-59B43E3F41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3428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1F99C1E-8153-784C-AD1B-F9CDA2F0782B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CDD271-49AF-6240-BA1A-59B43E3F41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7759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usapro1.yuber.jp/ap/login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usapro1.yuber.jp/ap/login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3">
            <a:extLst>
              <a:ext uri="{FF2B5EF4-FFF2-40B4-BE49-F238E27FC236}">
                <a16:creationId xmlns:a16="http://schemas.microsoft.com/office/drawing/2014/main" id="{1AE76430-88A0-D76B-6DCF-4BD05BDE1C0F}"/>
              </a:ext>
            </a:extLst>
          </p:cNvPr>
          <p:cNvSpPr txBox="1"/>
          <p:nvPr/>
        </p:nvSpPr>
        <p:spPr>
          <a:xfrm>
            <a:off x="326415" y="520889"/>
            <a:ext cx="6156325" cy="4618331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None/>
            </a:pPr>
            <a:endParaRPr lang="en-US" altLang="ja-JP" sz="2400" b="1" kern="100" dirty="0">
              <a:effectLst/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ja-JP" altLang="en-US" sz="3200" kern="10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ご自宅</a:t>
            </a:r>
            <a:r>
              <a:rPr lang="ja-JP" sz="3200" kern="10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で</a:t>
            </a:r>
            <a:r>
              <a:rPr lang="ja-JP" altLang="en-US" sz="32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復習</a:t>
            </a:r>
            <a:r>
              <a:rPr lang="ja-JP" sz="32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いただけます！</a:t>
            </a:r>
          </a:p>
          <a:p>
            <a:pPr algn="just">
              <a:buNone/>
            </a:pPr>
            <a:r>
              <a:rPr lang="en-US" sz="105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 </a:t>
            </a:r>
          </a:p>
          <a:p>
            <a:pPr algn="just">
              <a:buNone/>
            </a:pPr>
            <a:endParaRPr lang="ja-JP" sz="1050" kern="100" dirty="0">
              <a:effectLst/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ja-JP" altLang="en-US" sz="1200" kern="10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　　</a:t>
            </a:r>
            <a:r>
              <a:rPr lang="ja-JP" altLang="en-US" kern="10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　　　　　　　　　　　　</a:t>
            </a:r>
            <a:r>
              <a:rPr lang="ja-JP" altLang="en-US" sz="1600" kern="10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さん</a:t>
            </a:r>
            <a:endParaRPr lang="en-US" altLang="ja-JP" sz="1600" kern="100" dirty="0"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algn="just">
              <a:buNone/>
            </a:pPr>
            <a:endParaRPr lang="en-US" altLang="ja-JP" sz="1200" kern="100" dirty="0"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ja-JP" altLang="en-US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　日々の学習</a:t>
            </a:r>
            <a:r>
              <a:rPr lang="ja-JP" altLang="en-US" sz="1400" kern="10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の成果物を</a:t>
            </a:r>
            <a:r>
              <a:rPr lang="ja-JP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ご自宅で</a:t>
            </a:r>
            <a:r>
              <a:rPr lang="ja-JP" altLang="en-US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復習して</a:t>
            </a:r>
            <a:r>
              <a:rPr lang="ja-JP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いただけます。</a:t>
            </a:r>
            <a:r>
              <a:rPr lang="en-US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 </a:t>
            </a:r>
          </a:p>
          <a:p>
            <a:pPr algn="just">
              <a:buNone/>
            </a:pPr>
            <a:endParaRPr lang="ja-JP" sz="1400" kern="100" dirty="0">
              <a:effectLst/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lvl="0"/>
            <a:r>
              <a:rPr lang="ja-JP" altLang="en-US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　</a:t>
            </a:r>
            <a:r>
              <a:rPr lang="en-US" altLang="ja-JP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1.</a:t>
            </a:r>
            <a:r>
              <a:rPr lang="ja-JP" altLang="en-US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　</a:t>
            </a:r>
            <a:r>
              <a:rPr lang="en-US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Web</a:t>
            </a:r>
            <a:r>
              <a:rPr lang="ja-JP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ブラウザで次の</a:t>
            </a:r>
            <a:r>
              <a:rPr lang="en-US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URL</a:t>
            </a:r>
            <a:r>
              <a:rPr lang="ja-JP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にアクセスしてください。</a:t>
            </a:r>
            <a:br>
              <a:rPr lang="en-US" altLang="ja-JP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</a:br>
            <a:endParaRPr lang="en-US" altLang="ja-JP" sz="1400" kern="100" dirty="0">
              <a:effectLst/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marL="269240" algn="just">
              <a:buNone/>
            </a:pPr>
            <a:r>
              <a:rPr lang="en-US" altLang="ja-JP" sz="1400" u="sng" kern="100" dirty="0">
                <a:solidFill>
                  <a:srgbClr val="1155CC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  <a:hlinkClick r:id="rId2"/>
              </a:rPr>
              <a:t>https://usapro1.yuber.jp/ap/login</a:t>
            </a:r>
            <a:endParaRPr lang="en-US" altLang="ja-JP" sz="1400" u="sng" kern="100" dirty="0">
              <a:solidFill>
                <a:srgbClr val="1155CC"/>
              </a:solidFill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algn="just" fontAlgn="ctr">
              <a:buNone/>
            </a:pPr>
            <a:r>
              <a:rPr lang="ja-JP" altLang="ja-JP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　　　　</a:t>
            </a:r>
            <a:endParaRPr lang="en-US" altLang="ja-JP" sz="1400" kern="100" dirty="0"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lvl="0"/>
            <a:r>
              <a:rPr lang="ja-JP" altLang="en-US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　</a:t>
            </a:r>
            <a:r>
              <a:rPr lang="en-US" altLang="ja-JP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2.</a:t>
            </a:r>
            <a:r>
              <a:rPr lang="ja-JP" altLang="en-US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　</a:t>
            </a:r>
            <a:r>
              <a:rPr lang="ja-JP" altLang="ja-JP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「</a:t>
            </a:r>
            <a:r>
              <a:rPr lang="ja-JP" altLang="en-US" sz="1400" kern="100" dirty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かいいん</a:t>
            </a:r>
            <a:r>
              <a:rPr lang="ja-JP" altLang="ja-JP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ばんごう」に　</a:t>
            </a:r>
            <a:r>
              <a:rPr lang="ja-JP" altLang="en-US" sz="1400" kern="100" dirty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　　　　　　　　　　　　　</a:t>
            </a:r>
            <a:endParaRPr lang="en-US" altLang="ja-JP" sz="1400" kern="100" dirty="0"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lvl="0"/>
            <a:endParaRPr lang="en-US" altLang="ja-JP" sz="1400" kern="100" dirty="0">
              <a:effectLst/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lvl="0"/>
            <a:endParaRPr lang="en-US" altLang="ja-JP" sz="1400" kern="100" dirty="0"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lvl="0"/>
            <a:r>
              <a:rPr lang="en-US" altLang="ja-JP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	</a:t>
            </a:r>
            <a:r>
              <a:rPr lang="ja-JP" altLang="en-US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「パスワード」に</a:t>
            </a:r>
            <a:endParaRPr lang="en-US" altLang="ja-JP" sz="1400" kern="100" dirty="0">
              <a:effectLst/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lvl="0"/>
            <a:endParaRPr lang="en-US" altLang="ja-JP" sz="1400" kern="100" dirty="0"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lvl="0"/>
            <a:endParaRPr lang="en-US" altLang="ja-JP" sz="1400" kern="100" dirty="0">
              <a:effectLst/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lvl="0"/>
            <a:r>
              <a:rPr lang="en-US" altLang="ja-JP" sz="1400" kern="100" dirty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	</a:t>
            </a:r>
            <a:r>
              <a:rPr lang="ja-JP" altLang="ja-JP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を入力して</a:t>
            </a:r>
            <a:r>
              <a:rPr lang="ja-JP" altLang="en-US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　　　　　　　　　</a:t>
            </a:r>
            <a:r>
              <a:rPr lang="ja-JP" altLang="ja-JP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を押してください。</a:t>
            </a:r>
          </a:p>
          <a:p>
            <a:pPr lvl="0" algn="just"/>
            <a:endParaRPr lang="ja-JP" sz="1400" kern="100" dirty="0">
              <a:effectLst/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algn="just" fontAlgn="ctr">
              <a:buNone/>
            </a:pPr>
            <a:r>
              <a:rPr lang="en-US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 </a:t>
            </a:r>
            <a:endParaRPr lang="ja-JP" sz="1400" kern="100" dirty="0">
              <a:effectLst/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algn="just" fontAlgn="ctr">
              <a:buNone/>
            </a:pPr>
            <a:r>
              <a:rPr lang="en-US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 </a:t>
            </a:r>
            <a:endParaRPr lang="ja-JP" sz="1400" kern="100" dirty="0">
              <a:effectLst/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algn="just" fontAlgn="ctr">
              <a:buNone/>
            </a:pPr>
            <a:r>
              <a:rPr lang="en-US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 </a:t>
            </a:r>
            <a:endParaRPr lang="ja-JP" sz="1400" kern="100" dirty="0">
              <a:effectLst/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algn="just" fontAlgn="ctr">
              <a:buNone/>
            </a:pPr>
            <a:r>
              <a:rPr lang="en-US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 </a:t>
            </a:r>
            <a:endParaRPr lang="ja-JP" sz="1400" kern="100" dirty="0">
              <a:effectLst/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algn="just" fontAlgn="ctr">
              <a:buNone/>
            </a:pPr>
            <a:r>
              <a:rPr lang="en-US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 </a:t>
            </a:r>
            <a:endParaRPr lang="ja-JP" sz="1400" kern="100" dirty="0">
              <a:effectLst/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algn="just" fontAlgn="ctr">
              <a:buNone/>
            </a:pPr>
            <a:r>
              <a:rPr lang="en-US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 </a:t>
            </a:r>
            <a:endParaRPr lang="ja-JP" sz="1400" kern="100" dirty="0">
              <a:effectLst/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algn="just" fontAlgn="ctr">
              <a:buNone/>
            </a:pPr>
            <a:r>
              <a:rPr lang="en-US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 </a:t>
            </a:r>
            <a:endParaRPr lang="ja-JP" sz="1400" kern="100" dirty="0">
              <a:effectLst/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algn="just" fontAlgn="ctr">
              <a:buNone/>
            </a:pPr>
            <a:r>
              <a:rPr lang="en-US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 </a:t>
            </a:r>
            <a:endParaRPr lang="ja-JP" sz="1400" kern="100" dirty="0">
              <a:effectLst/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algn="just" fontAlgn="ctr">
              <a:buNone/>
            </a:pPr>
            <a:r>
              <a:rPr lang="en-US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 </a:t>
            </a:r>
            <a:endParaRPr lang="ja-JP" sz="1400" kern="100" dirty="0">
              <a:effectLst/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algn="just" fontAlgn="ctr">
              <a:buNone/>
            </a:pPr>
            <a:r>
              <a:rPr lang="en-US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 </a:t>
            </a:r>
            <a:endParaRPr lang="ja-JP" sz="1400" kern="100" dirty="0">
              <a:effectLst/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algn="just" fontAlgn="ctr">
              <a:buNone/>
            </a:pPr>
            <a:r>
              <a:rPr lang="en-US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 </a:t>
            </a:r>
            <a:endParaRPr lang="ja-JP" sz="1400" kern="100" dirty="0">
              <a:effectLst/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algn="just" fontAlgn="ctr">
              <a:buNone/>
            </a:pPr>
            <a:r>
              <a:rPr lang="en-US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 </a:t>
            </a:r>
          </a:p>
          <a:p>
            <a:pPr algn="just" fontAlgn="ctr">
              <a:buNone/>
            </a:pPr>
            <a:endParaRPr lang="ja-JP" sz="1400" kern="100" dirty="0">
              <a:effectLst/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algn="just" fontAlgn="ctr">
              <a:buNone/>
            </a:pPr>
            <a:endParaRPr lang="en-US" altLang="ja-JP" sz="1400" kern="100" dirty="0">
              <a:effectLst/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4" name="角丸四角形 3">
            <a:extLst>
              <a:ext uri="{FF2B5EF4-FFF2-40B4-BE49-F238E27FC236}">
                <a16:creationId xmlns:a16="http://schemas.microsoft.com/office/drawing/2014/main" id="{F8D777F0-3925-F043-32E5-E422B21F9712}"/>
              </a:ext>
            </a:extLst>
          </p:cNvPr>
          <p:cNvSpPr/>
          <p:nvPr/>
        </p:nvSpPr>
        <p:spPr>
          <a:xfrm>
            <a:off x="350838" y="445453"/>
            <a:ext cx="6156325" cy="9015095"/>
          </a:xfrm>
          <a:prstGeom prst="roundRect">
            <a:avLst>
              <a:gd name="adj" fmla="val 4418"/>
            </a:avLst>
          </a:prstGeom>
          <a:noFill/>
          <a:ln w="44450">
            <a:solidFill>
              <a:srgbClr val="DF65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7" name="角丸四角形 6">
            <a:extLst>
              <a:ext uri="{FF2B5EF4-FFF2-40B4-BE49-F238E27FC236}">
                <a16:creationId xmlns:a16="http://schemas.microsoft.com/office/drawing/2014/main" id="{E4337400-9FC0-DDA1-2228-BC2164DAA05A}"/>
              </a:ext>
            </a:extLst>
          </p:cNvPr>
          <p:cNvSpPr/>
          <p:nvPr/>
        </p:nvSpPr>
        <p:spPr>
          <a:xfrm>
            <a:off x="3062816" y="3463574"/>
            <a:ext cx="1826747" cy="43116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DF65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ja-JP" b="1" dirty="0" err="1">
                <a:solidFill>
                  <a:schemeClr val="tx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xxxxxxxx</a:t>
            </a:r>
            <a:endParaRPr lang="ja-JP" altLang="en-US" b="1">
              <a:solidFill>
                <a:schemeClr val="tx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8" name="図 7" descr="グラフィカル ユーザー インターフェイス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42B5EC06-E9CF-B054-60DC-5785D0D6DB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399" y="6293701"/>
            <a:ext cx="5421201" cy="2708339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0" name="図 9" descr="テキスト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42913A83-9269-6797-7137-D9694A8E7E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5932" y="4682668"/>
            <a:ext cx="891825" cy="511429"/>
          </a:xfrm>
          <a:prstGeom prst="rect">
            <a:avLst/>
          </a:prstGeom>
        </p:spPr>
      </p:pic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F322430C-EA30-6902-3932-35B7D0C1BAE5}"/>
              </a:ext>
            </a:extLst>
          </p:cNvPr>
          <p:cNvSpPr/>
          <p:nvPr/>
        </p:nvSpPr>
        <p:spPr>
          <a:xfrm>
            <a:off x="2375431" y="6836329"/>
            <a:ext cx="2142780" cy="821159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" name="角丸四角形 6">
            <a:extLst>
              <a:ext uri="{FF2B5EF4-FFF2-40B4-BE49-F238E27FC236}">
                <a16:creationId xmlns:a16="http://schemas.microsoft.com/office/drawing/2014/main" id="{9BCC40BD-B3DD-CF81-2FFC-8B3AFDCDD069}"/>
              </a:ext>
            </a:extLst>
          </p:cNvPr>
          <p:cNvSpPr/>
          <p:nvPr/>
        </p:nvSpPr>
        <p:spPr>
          <a:xfrm>
            <a:off x="2429548" y="4059166"/>
            <a:ext cx="2460015" cy="43116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DF65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ja-JP" b="1" dirty="0">
                <a:solidFill>
                  <a:schemeClr val="tx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XXXXX</a:t>
            </a:r>
            <a:endParaRPr lang="ja-JP" altLang="en-US" b="1">
              <a:solidFill>
                <a:schemeClr val="tx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9" name="吹き出し: 角を丸めた四角形 8">
            <a:extLst>
              <a:ext uri="{FF2B5EF4-FFF2-40B4-BE49-F238E27FC236}">
                <a16:creationId xmlns:a16="http://schemas.microsoft.com/office/drawing/2014/main" id="{F61903EF-10F3-C83F-6DAB-BE5C40F79BC1}"/>
              </a:ext>
            </a:extLst>
          </p:cNvPr>
          <p:cNvSpPr/>
          <p:nvPr/>
        </p:nvSpPr>
        <p:spPr>
          <a:xfrm>
            <a:off x="3726939" y="5482526"/>
            <a:ext cx="2325248" cy="858446"/>
          </a:xfrm>
          <a:prstGeom prst="wedgeRoundRectCallout">
            <a:avLst>
              <a:gd name="adj1" fmla="val -42383"/>
              <a:gd name="adj2" fmla="val 142771"/>
              <a:gd name="adj3" fmla="val 16667"/>
            </a:avLst>
          </a:prstGeom>
          <a:solidFill>
            <a:schemeClr val="bg1"/>
          </a:solidFill>
          <a:ln w="25400">
            <a:solidFill>
              <a:srgbClr val="DF649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②パスワードを入力してください。</a:t>
            </a:r>
          </a:p>
        </p:txBody>
      </p:sp>
      <p:sp>
        <p:nvSpPr>
          <p:cNvPr id="6" name="吹き出し: 角を丸めた四角形 5">
            <a:extLst>
              <a:ext uri="{FF2B5EF4-FFF2-40B4-BE49-F238E27FC236}">
                <a16:creationId xmlns:a16="http://schemas.microsoft.com/office/drawing/2014/main" id="{0106934A-2652-F757-0E0C-E0ABDA92E2B8}"/>
              </a:ext>
            </a:extLst>
          </p:cNvPr>
          <p:cNvSpPr/>
          <p:nvPr/>
        </p:nvSpPr>
        <p:spPr>
          <a:xfrm>
            <a:off x="3968498" y="7767242"/>
            <a:ext cx="2015050" cy="562521"/>
          </a:xfrm>
          <a:prstGeom prst="wedgeRoundRectCallout">
            <a:avLst>
              <a:gd name="adj1" fmla="val -71313"/>
              <a:gd name="adj2" fmla="val -96884"/>
              <a:gd name="adj3" fmla="val 16667"/>
            </a:avLst>
          </a:prstGeom>
          <a:solidFill>
            <a:schemeClr val="bg1"/>
          </a:solidFill>
          <a:ln w="25400">
            <a:solidFill>
              <a:srgbClr val="DF649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③押してください。</a:t>
            </a:r>
          </a:p>
        </p:txBody>
      </p:sp>
      <p:sp>
        <p:nvSpPr>
          <p:cNvPr id="3" name="吹き出し: 角を丸めた四角形 2">
            <a:extLst>
              <a:ext uri="{FF2B5EF4-FFF2-40B4-BE49-F238E27FC236}">
                <a16:creationId xmlns:a16="http://schemas.microsoft.com/office/drawing/2014/main" id="{5BD511CC-83D2-0424-FA0E-D0276428B3F8}"/>
              </a:ext>
            </a:extLst>
          </p:cNvPr>
          <p:cNvSpPr/>
          <p:nvPr/>
        </p:nvSpPr>
        <p:spPr>
          <a:xfrm>
            <a:off x="805813" y="5491777"/>
            <a:ext cx="2325248" cy="858446"/>
          </a:xfrm>
          <a:prstGeom prst="wedgeRoundRectCallout">
            <a:avLst>
              <a:gd name="adj1" fmla="val 29747"/>
              <a:gd name="adj2" fmla="val 148467"/>
              <a:gd name="adj3" fmla="val 16667"/>
            </a:avLst>
          </a:prstGeom>
          <a:solidFill>
            <a:schemeClr val="bg1"/>
          </a:solidFill>
          <a:ln w="25400">
            <a:solidFill>
              <a:srgbClr val="DF649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①かいいんばんごうを入力してください。</a:t>
            </a:r>
          </a:p>
        </p:txBody>
      </p: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5780B113-2D6A-567C-AE9A-79E785C900E5}"/>
              </a:ext>
            </a:extLst>
          </p:cNvPr>
          <p:cNvCxnSpPr>
            <a:cxnSpLocks/>
          </p:cNvCxnSpPr>
          <p:nvPr/>
        </p:nvCxnSpPr>
        <p:spPr>
          <a:xfrm>
            <a:off x="623777" y="2062715"/>
            <a:ext cx="3012558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図 13" descr="QR コード&#10;&#10;AI 生成コンテンツは誤りを含む可能性があります。">
            <a:extLst>
              <a:ext uri="{FF2B5EF4-FFF2-40B4-BE49-F238E27FC236}">
                <a16:creationId xmlns:a16="http://schemas.microsoft.com/office/drawing/2014/main" id="{E0039356-AF53-3D65-E1CD-83B2002B17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4321" y="2652036"/>
            <a:ext cx="1203660" cy="1203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538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C9777-9FFD-4A00-D7C3-6CDFB66B0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3">
            <a:extLst>
              <a:ext uri="{FF2B5EF4-FFF2-40B4-BE49-F238E27FC236}">
                <a16:creationId xmlns:a16="http://schemas.microsoft.com/office/drawing/2014/main" id="{93E0DF57-16E8-365A-E49F-9EAFBCA85E2E}"/>
              </a:ext>
            </a:extLst>
          </p:cNvPr>
          <p:cNvSpPr txBox="1"/>
          <p:nvPr/>
        </p:nvSpPr>
        <p:spPr>
          <a:xfrm>
            <a:off x="326415" y="520889"/>
            <a:ext cx="6156325" cy="4618331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None/>
            </a:pPr>
            <a:endParaRPr lang="en-US" altLang="ja-JP" sz="2400" b="1" kern="100" dirty="0">
              <a:effectLst/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ja-JP" altLang="en-US" sz="3200" kern="10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ご自宅</a:t>
            </a:r>
            <a:r>
              <a:rPr lang="ja-JP" sz="3200" kern="10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で</a:t>
            </a:r>
            <a:r>
              <a:rPr lang="ja-JP" altLang="en-US" sz="32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復習</a:t>
            </a:r>
            <a:r>
              <a:rPr lang="ja-JP" sz="32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いただけます！</a:t>
            </a:r>
          </a:p>
          <a:p>
            <a:pPr algn="just">
              <a:buNone/>
            </a:pPr>
            <a:r>
              <a:rPr lang="en-US" sz="105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 </a:t>
            </a:r>
          </a:p>
          <a:p>
            <a:pPr algn="just">
              <a:buNone/>
            </a:pPr>
            <a:endParaRPr lang="ja-JP" sz="1050" kern="100" dirty="0">
              <a:effectLst/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ja-JP" altLang="en-US" sz="1200" kern="10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　　</a:t>
            </a:r>
            <a:r>
              <a:rPr lang="ja-JP" altLang="en-US" kern="10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　　　　　　　　　　　　</a:t>
            </a:r>
            <a:r>
              <a:rPr lang="ja-JP" altLang="en-US" sz="1600" kern="10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さん</a:t>
            </a:r>
            <a:endParaRPr lang="en-US" altLang="ja-JP" sz="1600" kern="100" dirty="0"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algn="just">
              <a:buNone/>
            </a:pPr>
            <a:endParaRPr lang="en-US" altLang="ja-JP" sz="1200" kern="100" dirty="0"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ja-JP" altLang="en-US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　日々の学習</a:t>
            </a:r>
            <a:r>
              <a:rPr lang="ja-JP" altLang="en-US" sz="1400" kern="10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の成果物を</a:t>
            </a:r>
            <a:r>
              <a:rPr lang="ja-JP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ご自宅で</a:t>
            </a:r>
            <a:r>
              <a:rPr lang="ja-JP" altLang="en-US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復習して</a:t>
            </a:r>
            <a:r>
              <a:rPr lang="ja-JP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いただけます。</a:t>
            </a:r>
            <a:r>
              <a:rPr lang="en-US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 </a:t>
            </a:r>
          </a:p>
          <a:p>
            <a:pPr algn="just">
              <a:buNone/>
            </a:pPr>
            <a:endParaRPr lang="ja-JP" sz="1400" kern="100" dirty="0">
              <a:effectLst/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lvl="0"/>
            <a:r>
              <a:rPr lang="ja-JP" altLang="en-US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　</a:t>
            </a:r>
            <a:r>
              <a:rPr lang="en-US" altLang="ja-JP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1.</a:t>
            </a:r>
            <a:r>
              <a:rPr lang="ja-JP" altLang="en-US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　</a:t>
            </a:r>
            <a:r>
              <a:rPr lang="en-US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Web</a:t>
            </a:r>
            <a:r>
              <a:rPr lang="ja-JP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ブラウザで次の</a:t>
            </a:r>
            <a:r>
              <a:rPr lang="en-US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URL</a:t>
            </a:r>
            <a:r>
              <a:rPr lang="ja-JP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にアクセスしてください。</a:t>
            </a:r>
            <a:br>
              <a:rPr lang="en-US" altLang="ja-JP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</a:br>
            <a:endParaRPr lang="en-US" altLang="ja-JP" sz="1400" kern="100" dirty="0">
              <a:effectLst/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marL="269240" algn="just">
              <a:buNone/>
            </a:pPr>
            <a:r>
              <a:rPr lang="en-US" altLang="ja-JP" sz="1400" u="sng" kern="100" dirty="0">
                <a:solidFill>
                  <a:srgbClr val="1155CC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  <a:hlinkClick r:id="rId2"/>
              </a:rPr>
              <a:t>https://usapro1.yuber.jp/ap/login</a:t>
            </a:r>
            <a:endParaRPr lang="en-US" altLang="ja-JP" sz="1400" u="sng" kern="100" dirty="0">
              <a:solidFill>
                <a:srgbClr val="1155CC"/>
              </a:solidFill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algn="just" fontAlgn="ctr">
              <a:buNone/>
            </a:pPr>
            <a:r>
              <a:rPr lang="ja-JP" altLang="ja-JP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　　　　</a:t>
            </a:r>
            <a:endParaRPr lang="en-US" altLang="ja-JP" sz="1400" kern="100" dirty="0"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lvl="0"/>
            <a:r>
              <a:rPr lang="ja-JP" altLang="en-US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　</a:t>
            </a:r>
            <a:r>
              <a:rPr lang="en-US" altLang="ja-JP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2.</a:t>
            </a:r>
            <a:r>
              <a:rPr lang="ja-JP" altLang="en-US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　</a:t>
            </a:r>
            <a:r>
              <a:rPr lang="ja-JP" altLang="ja-JP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「</a:t>
            </a:r>
            <a:r>
              <a:rPr lang="ja-JP" altLang="en-US" sz="1400" kern="100" dirty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かいいん</a:t>
            </a:r>
            <a:r>
              <a:rPr lang="ja-JP" altLang="ja-JP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ばんごう」に　</a:t>
            </a:r>
            <a:r>
              <a:rPr lang="ja-JP" altLang="en-US" sz="1400" kern="100" dirty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　　　　　　　　　　　　　</a:t>
            </a:r>
            <a:endParaRPr lang="en-US" altLang="ja-JP" sz="1400" kern="100" dirty="0"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lvl="0"/>
            <a:endParaRPr lang="en-US" altLang="ja-JP" sz="1400" kern="100" dirty="0">
              <a:effectLst/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lvl="0"/>
            <a:endParaRPr lang="en-US" altLang="ja-JP" sz="1400" kern="100" dirty="0"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lvl="0"/>
            <a:r>
              <a:rPr lang="en-US" altLang="ja-JP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	</a:t>
            </a:r>
            <a:r>
              <a:rPr lang="ja-JP" altLang="en-US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「パスワード」に</a:t>
            </a:r>
            <a:endParaRPr lang="en-US" altLang="ja-JP" sz="1400" kern="100" dirty="0">
              <a:effectLst/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lvl="0"/>
            <a:endParaRPr lang="en-US" altLang="ja-JP" sz="1400" kern="100" dirty="0"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lvl="0"/>
            <a:endParaRPr lang="en-US" altLang="ja-JP" sz="1400" kern="100" dirty="0">
              <a:effectLst/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lvl="0"/>
            <a:r>
              <a:rPr lang="en-US" altLang="ja-JP" sz="1400" kern="100" dirty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	</a:t>
            </a:r>
            <a:r>
              <a:rPr lang="ja-JP" altLang="ja-JP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を入力して</a:t>
            </a:r>
            <a:r>
              <a:rPr lang="ja-JP" altLang="en-US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　　　　　　　　　</a:t>
            </a:r>
            <a:r>
              <a:rPr lang="ja-JP" altLang="ja-JP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を押してください。</a:t>
            </a:r>
          </a:p>
          <a:p>
            <a:pPr lvl="0" algn="just"/>
            <a:endParaRPr lang="ja-JP" sz="1400" kern="100" dirty="0">
              <a:effectLst/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algn="just" fontAlgn="ctr">
              <a:buNone/>
            </a:pPr>
            <a:r>
              <a:rPr lang="en-US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 </a:t>
            </a:r>
            <a:endParaRPr lang="ja-JP" sz="1400" kern="100" dirty="0">
              <a:effectLst/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algn="just" fontAlgn="ctr">
              <a:buNone/>
            </a:pPr>
            <a:r>
              <a:rPr lang="en-US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 </a:t>
            </a:r>
            <a:endParaRPr lang="ja-JP" sz="1400" kern="100" dirty="0">
              <a:effectLst/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algn="just" fontAlgn="ctr">
              <a:buNone/>
            </a:pPr>
            <a:r>
              <a:rPr lang="en-US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 </a:t>
            </a:r>
            <a:endParaRPr lang="ja-JP" sz="1400" kern="100" dirty="0">
              <a:effectLst/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algn="just" fontAlgn="ctr">
              <a:buNone/>
            </a:pPr>
            <a:r>
              <a:rPr lang="en-US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 </a:t>
            </a:r>
            <a:endParaRPr lang="ja-JP" sz="1400" kern="100" dirty="0">
              <a:effectLst/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algn="just" fontAlgn="ctr">
              <a:buNone/>
            </a:pPr>
            <a:r>
              <a:rPr lang="en-US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 </a:t>
            </a:r>
            <a:endParaRPr lang="ja-JP" sz="1400" kern="100" dirty="0">
              <a:effectLst/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algn="just" fontAlgn="ctr">
              <a:buNone/>
            </a:pPr>
            <a:r>
              <a:rPr lang="en-US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 </a:t>
            </a:r>
            <a:endParaRPr lang="ja-JP" sz="1400" kern="100" dirty="0">
              <a:effectLst/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algn="just" fontAlgn="ctr">
              <a:buNone/>
            </a:pPr>
            <a:r>
              <a:rPr lang="en-US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 </a:t>
            </a:r>
            <a:endParaRPr lang="ja-JP" sz="1400" kern="100" dirty="0">
              <a:effectLst/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algn="just" fontAlgn="ctr">
              <a:buNone/>
            </a:pPr>
            <a:r>
              <a:rPr lang="en-US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 </a:t>
            </a:r>
            <a:endParaRPr lang="ja-JP" sz="1400" kern="100" dirty="0">
              <a:effectLst/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algn="just" fontAlgn="ctr">
              <a:buNone/>
            </a:pPr>
            <a:r>
              <a:rPr lang="en-US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 </a:t>
            </a:r>
            <a:endParaRPr lang="ja-JP" sz="1400" kern="100" dirty="0">
              <a:effectLst/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algn="just" fontAlgn="ctr">
              <a:buNone/>
            </a:pPr>
            <a:r>
              <a:rPr lang="en-US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 </a:t>
            </a:r>
            <a:endParaRPr lang="ja-JP" sz="1400" kern="100" dirty="0">
              <a:effectLst/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algn="just" fontAlgn="ctr">
              <a:buNone/>
            </a:pPr>
            <a:r>
              <a:rPr lang="en-US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 </a:t>
            </a:r>
            <a:endParaRPr lang="ja-JP" sz="1400" kern="100" dirty="0">
              <a:effectLst/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algn="just" fontAlgn="ctr">
              <a:buNone/>
            </a:pPr>
            <a:r>
              <a:rPr lang="en-US" sz="1400" kern="100" dirty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 </a:t>
            </a:r>
          </a:p>
          <a:p>
            <a:pPr algn="just" fontAlgn="ctr">
              <a:buNone/>
            </a:pPr>
            <a:endParaRPr lang="ja-JP" sz="1400" kern="100" dirty="0">
              <a:effectLst/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algn="just" fontAlgn="ctr">
              <a:buNone/>
            </a:pPr>
            <a:endParaRPr lang="en-US" altLang="ja-JP" sz="1400" kern="100" dirty="0">
              <a:effectLst/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4" name="角丸四角形 3">
            <a:extLst>
              <a:ext uri="{FF2B5EF4-FFF2-40B4-BE49-F238E27FC236}">
                <a16:creationId xmlns:a16="http://schemas.microsoft.com/office/drawing/2014/main" id="{3C7D6C44-22CD-C46A-1699-60A09DCCC5CF}"/>
              </a:ext>
            </a:extLst>
          </p:cNvPr>
          <p:cNvSpPr/>
          <p:nvPr/>
        </p:nvSpPr>
        <p:spPr>
          <a:xfrm>
            <a:off x="350838" y="445453"/>
            <a:ext cx="6156325" cy="9015095"/>
          </a:xfrm>
          <a:prstGeom prst="roundRect">
            <a:avLst>
              <a:gd name="adj" fmla="val 4418"/>
            </a:avLst>
          </a:prstGeom>
          <a:noFill/>
          <a:ln w="44450">
            <a:solidFill>
              <a:srgbClr val="DF65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7" name="角丸四角形 6">
            <a:extLst>
              <a:ext uri="{FF2B5EF4-FFF2-40B4-BE49-F238E27FC236}">
                <a16:creationId xmlns:a16="http://schemas.microsoft.com/office/drawing/2014/main" id="{BE42776D-4D3A-1EC2-73C8-F6593B35EEBB}"/>
              </a:ext>
            </a:extLst>
          </p:cNvPr>
          <p:cNvSpPr/>
          <p:nvPr/>
        </p:nvSpPr>
        <p:spPr>
          <a:xfrm>
            <a:off x="3062816" y="3463574"/>
            <a:ext cx="1826747" cy="43116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DF65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ja-JP" altLang="en-US" b="1">
              <a:solidFill>
                <a:schemeClr val="tx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8" name="図 7" descr="グラフィカル ユーザー インターフェイス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58AFEB14-E567-B501-2AA0-6E0C761E31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399" y="6293701"/>
            <a:ext cx="5421201" cy="2708339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0" name="図 9" descr="テキスト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C7EE65F0-87EA-0656-B1BA-09011A84F6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5932" y="4682668"/>
            <a:ext cx="891825" cy="511429"/>
          </a:xfrm>
          <a:prstGeom prst="rect">
            <a:avLst/>
          </a:prstGeom>
        </p:spPr>
      </p:pic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2EFAE610-A693-CBF0-58BB-292093FE1633}"/>
              </a:ext>
            </a:extLst>
          </p:cNvPr>
          <p:cNvSpPr/>
          <p:nvPr/>
        </p:nvSpPr>
        <p:spPr>
          <a:xfrm>
            <a:off x="2375431" y="6836329"/>
            <a:ext cx="2142780" cy="821159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" name="角丸四角形 6">
            <a:extLst>
              <a:ext uri="{FF2B5EF4-FFF2-40B4-BE49-F238E27FC236}">
                <a16:creationId xmlns:a16="http://schemas.microsoft.com/office/drawing/2014/main" id="{A6AF63BC-E149-B610-2A24-4BD75E23BEC4}"/>
              </a:ext>
            </a:extLst>
          </p:cNvPr>
          <p:cNvSpPr/>
          <p:nvPr/>
        </p:nvSpPr>
        <p:spPr>
          <a:xfrm>
            <a:off x="2429548" y="4059166"/>
            <a:ext cx="2460015" cy="43116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DF65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ja-JP" altLang="en-US" b="1">
              <a:solidFill>
                <a:schemeClr val="tx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9" name="吹き出し: 角を丸めた四角形 8">
            <a:extLst>
              <a:ext uri="{FF2B5EF4-FFF2-40B4-BE49-F238E27FC236}">
                <a16:creationId xmlns:a16="http://schemas.microsoft.com/office/drawing/2014/main" id="{3666E04E-97E0-CCBA-1261-21BB83E4D89D}"/>
              </a:ext>
            </a:extLst>
          </p:cNvPr>
          <p:cNvSpPr/>
          <p:nvPr/>
        </p:nvSpPr>
        <p:spPr>
          <a:xfrm>
            <a:off x="3726939" y="5482526"/>
            <a:ext cx="2325248" cy="858446"/>
          </a:xfrm>
          <a:prstGeom prst="wedgeRoundRectCallout">
            <a:avLst>
              <a:gd name="adj1" fmla="val -42383"/>
              <a:gd name="adj2" fmla="val 142771"/>
              <a:gd name="adj3" fmla="val 16667"/>
            </a:avLst>
          </a:prstGeom>
          <a:solidFill>
            <a:schemeClr val="bg1"/>
          </a:solidFill>
          <a:ln w="25400">
            <a:solidFill>
              <a:srgbClr val="DF649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②パスワードを入力してください。</a:t>
            </a:r>
          </a:p>
        </p:txBody>
      </p:sp>
      <p:sp>
        <p:nvSpPr>
          <p:cNvPr id="6" name="吹き出し: 角を丸めた四角形 5">
            <a:extLst>
              <a:ext uri="{FF2B5EF4-FFF2-40B4-BE49-F238E27FC236}">
                <a16:creationId xmlns:a16="http://schemas.microsoft.com/office/drawing/2014/main" id="{33A0AF18-FAB3-1065-6BFB-C4FEB87D9541}"/>
              </a:ext>
            </a:extLst>
          </p:cNvPr>
          <p:cNvSpPr/>
          <p:nvPr/>
        </p:nvSpPr>
        <p:spPr>
          <a:xfrm>
            <a:off x="3968498" y="7767242"/>
            <a:ext cx="2015050" cy="562521"/>
          </a:xfrm>
          <a:prstGeom prst="wedgeRoundRectCallout">
            <a:avLst>
              <a:gd name="adj1" fmla="val -71313"/>
              <a:gd name="adj2" fmla="val -96884"/>
              <a:gd name="adj3" fmla="val 16667"/>
            </a:avLst>
          </a:prstGeom>
          <a:solidFill>
            <a:schemeClr val="bg1"/>
          </a:solidFill>
          <a:ln w="25400">
            <a:solidFill>
              <a:srgbClr val="DF649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③押してください。</a:t>
            </a:r>
          </a:p>
        </p:txBody>
      </p:sp>
      <p:sp>
        <p:nvSpPr>
          <p:cNvPr id="3" name="吹き出し: 角を丸めた四角形 2">
            <a:extLst>
              <a:ext uri="{FF2B5EF4-FFF2-40B4-BE49-F238E27FC236}">
                <a16:creationId xmlns:a16="http://schemas.microsoft.com/office/drawing/2014/main" id="{FF73FD27-7A26-1372-95E1-43174B7E10AF}"/>
              </a:ext>
            </a:extLst>
          </p:cNvPr>
          <p:cNvSpPr/>
          <p:nvPr/>
        </p:nvSpPr>
        <p:spPr>
          <a:xfrm>
            <a:off x="805813" y="5491777"/>
            <a:ext cx="2325248" cy="858446"/>
          </a:xfrm>
          <a:prstGeom prst="wedgeRoundRectCallout">
            <a:avLst>
              <a:gd name="adj1" fmla="val 29747"/>
              <a:gd name="adj2" fmla="val 148467"/>
              <a:gd name="adj3" fmla="val 16667"/>
            </a:avLst>
          </a:prstGeom>
          <a:solidFill>
            <a:schemeClr val="bg1"/>
          </a:solidFill>
          <a:ln w="25400">
            <a:solidFill>
              <a:srgbClr val="DF649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①かいいんばんごうを入力してください。</a:t>
            </a:r>
          </a:p>
        </p:txBody>
      </p: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FA4A85C3-1A69-1185-090D-CA54F676A978}"/>
              </a:ext>
            </a:extLst>
          </p:cNvPr>
          <p:cNvCxnSpPr>
            <a:cxnSpLocks/>
          </p:cNvCxnSpPr>
          <p:nvPr/>
        </p:nvCxnSpPr>
        <p:spPr>
          <a:xfrm>
            <a:off x="623777" y="2062715"/>
            <a:ext cx="3012558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図 13" descr="QR コード&#10;&#10;AI 生成コンテンツは誤りを含む可能性があります。">
            <a:extLst>
              <a:ext uri="{FF2B5EF4-FFF2-40B4-BE49-F238E27FC236}">
                <a16:creationId xmlns:a16="http://schemas.microsoft.com/office/drawing/2014/main" id="{615DBA49-A801-222D-79B3-DF963E796F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4321" y="2652036"/>
            <a:ext cx="1203660" cy="1203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5284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</TotalTime>
  <Words>208</Words>
  <Application>Microsoft Macintosh PowerPoint</Application>
  <PresentationFormat>A4 210 x 297 mm</PresentationFormat>
  <Paragraphs>70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Meiryo</vt:lpstr>
      <vt:lpstr>Aptos</vt:lpstr>
      <vt:lpstr>Aptos Display</vt:lpstr>
      <vt:lpstr>Arial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NakamuraRika</dc:creator>
  <cp:lastModifiedBy>NakamuraRika</cp:lastModifiedBy>
  <cp:revision>15</cp:revision>
  <dcterms:created xsi:type="dcterms:W3CDTF">2025-04-03T04:58:46Z</dcterms:created>
  <dcterms:modified xsi:type="dcterms:W3CDTF">2026-03-12T09:00:50Z</dcterms:modified>
</cp:coreProperties>
</file>